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53" r:id="rId1"/>
  </p:sldMasterIdLst>
  <p:notesMasterIdLst>
    <p:notesMasterId r:id="rId16"/>
  </p:notesMasterIdLst>
  <p:sldIdLst>
    <p:sldId id="256" r:id="rId2"/>
    <p:sldId id="264" r:id="rId3"/>
    <p:sldId id="266" r:id="rId4"/>
    <p:sldId id="257" r:id="rId5"/>
    <p:sldId id="267" r:id="rId6"/>
    <p:sldId id="258" r:id="rId7"/>
    <p:sldId id="259" r:id="rId8"/>
    <p:sldId id="268" r:id="rId9"/>
    <p:sldId id="260" r:id="rId10"/>
    <p:sldId id="269" r:id="rId11"/>
    <p:sldId id="261" r:id="rId12"/>
    <p:sldId id="262" r:id="rId13"/>
    <p:sldId id="263" r:id="rId14"/>
    <p:sldId id="265"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019" autoAdjust="0"/>
    <p:restoredTop sz="87189" autoAdjust="0"/>
  </p:normalViewPr>
  <p:slideViewPr>
    <p:cSldViewPr snapToGrid="0">
      <p:cViewPr>
        <p:scale>
          <a:sx n="60" d="100"/>
          <a:sy n="60" d="100"/>
        </p:scale>
        <p:origin x="-78" y="-270"/>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CFB7CAD-B601-451C-9597-3F06B8FD5B51}" type="datetimeFigureOut">
              <a:rPr lang="en-US" smtClean="0"/>
              <a:t>12/8/2021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FBE4F20-5909-4E2C-935E-6C5051C7AD9B}" type="slidenum">
              <a:rPr lang="en-US" smtClean="0"/>
              <a:t>‹#›</a:t>
            </a:fld>
            <a:endParaRPr lang="en-US"/>
          </a:p>
        </p:txBody>
      </p:sp>
    </p:spTree>
    <p:extLst>
      <p:ext uri="{BB962C8B-B14F-4D97-AF65-F5344CB8AC3E}">
        <p14:creationId xmlns:p14="http://schemas.microsoft.com/office/powerpoint/2010/main" val="121080013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Today, public health is concerned with reducing such outbreaks via research and education. Public health is a multi-level, complicated concept to which many people have committed their life for the sake of the community's general health. This paper is only a sliver of an understanding of Public Health, how and why it came to be, the benefits it provides, and what the future holds.</a:t>
            </a:r>
            <a:endParaRPr lang="en-US" dirty="0"/>
          </a:p>
        </p:txBody>
      </p:sp>
      <p:sp>
        <p:nvSpPr>
          <p:cNvPr id="4" name="Slide Number Placeholder 3"/>
          <p:cNvSpPr>
            <a:spLocks noGrp="1"/>
          </p:cNvSpPr>
          <p:nvPr>
            <p:ph type="sldNum" sz="quarter" idx="10"/>
          </p:nvPr>
        </p:nvSpPr>
        <p:spPr/>
        <p:txBody>
          <a:bodyPr/>
          <a:lstStyle/>
          <a:p>
            <a:fld id="{3FBE4F20-5909-4E2C-935E-6C5051C7AD9B}" type="slidenum">
              <a:rPr lang="en-US" smtClean="0"/>
              <a:t>2</a:t>
            </a:fld>
            <a:endParaRPr lang="en-US" dirty="0"/>
          </a:p>
        </p:txBody>
      </p:sp>
    </p:spTree>
    <p:extLst>
      <p:ext uri="{BB962C8B-B14F-4D97-AF65-F5344CB8AC3E}">
        <p14:creationId xmlns:p14="http://schemas.microsoft.com/office/powerpoint/2010/main" val="47216327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History provides a lens through which to examine local medical problems and how to treat them. Through the eyes of the past, we see how communities envisioned and responded to disorder. The history of public health  is a tale about the search for effective methods for ensuring populous health  and disease prevention. Reasonably speaking, pandemic and endemic overpowering diseases drove contemplation and innovation in disease avoidance.</a:t>
            </a:r>
          </a:p>
          <a:p>
            <a:endParaRPr lang="en-US" dirty="0"/>
          </a:p>
        </p:txBody>
      </p:sp>
      <p:sp>
        <p:nvSpPr>
          <p:cNvPr id="4" name="Slide Number Placeholder 3"/>
          <p:cNvSpPr>
            <a:spLocks noGrp="1"/>
          </p:cNvSpPr>
          <p:nvPr>
            <p:ph type="sldNum" sz="quarter" idx="10"/>
          </p:nvPr>
        </p:nvSpPr>
        <p:spPr/>
        <p:txBody>
          <a:bodyPr/>
          <a:lstStyle/>
          <a:p>
            <a:fld id="{3FBE4F20-5909-4E2C-935E-6C5051C7AD9B}" type="slidenum">
              <a:rPr lang="en-US" smtClean="0"/>
              <a:t>4</a:t>
            </a:fld>
            <a:endParaRPr lang="en-US" dirty="0"/>
          </a:p>
        </p:txBody>
      </p:sp>
    </p:spTree>
    <p:extLst>
      <p:ext uri="{BB962C8B-B14F-4D97-AF65-F5344CB8AC3E}">
        <p14:creationId xmlns:p14="http://schemas.microsoft.com/office/powerpoint/2010/main" val="134317703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Even a single individual going grocery shopping might help educate their friends on the effects of particular food ingredients and how they can negatively affect your body, or something as basic as keeping a balanced diet. healthy way of living A connection with someone who has just lost a loved one can have a significant influence</a:t>
            </a:r>
            <a:endParaRPr lang="en-US" dirty="0"/>
          </a:p>
        </p:txBody>
      </p:sp>
      <p:sp>
        <p:nvSpPr>
          <p:cNvPr id="4" name="Slide Number Placeholder 3"/>
          <p:cNvSpPr>
            <a:spLocks noGrp="1"/>
          </p:cNvSpPr>
          <p:nvPr>
            <p:ph type="sldNum" sz="quarter" idx="10"/>
          </p:nvPr>
        </p:nvSpPr>
        <p:spPr/>
        <p:txBody>
          <a:bodyPr/>
          <a:lstStyle/>
          <a:p>
            <a:fld id="{3FBE4F20-5909-4E2C-935E-6C5051C7AD9B}" type="slidenum">
              <a:rPr lang="en-US" smtClean="0"/>
              <a:t>6</a:t>
            </a:fld>
            <a:endParaRPr lang="en-US" dirty="0"/>
          </a:p>
        </p:txBody>
      </p:sp>
    </p:spTree>
    <p:extLst>
      <p:ext uri="{BB962C8B-B14F-4D97-AF65-F5344CB8AC3E}">
        <p14:creationId xmlns:p14="http://schemas.microsoft.com/office/powerpoint/2010/main" val="396025783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Many of the most significant contributions maintain the safety of our daily life. Best practices in public health are interventions that have been proved to yield desirable outcomes in terms of improving health in real-world situations and are adaptable by other communities.</a:t>
            </a:r>
          </a:p>
          <a:p>
            <a:endParaRPr lang="en-US" dirty="0"/>
          </a:p>
        </p:txBody>
      </p:sp>
      <p:sp>
        <p:nvSpPr>
          <p:cNvPr id="4" name="Slide Number Placeholder 3"/>
          <p:cNvSpPr>
            <a:spLocks noGrp="1"/>
          </p:cNvSpPr>
          <p:nvPr>
            <p:ph type="sldNum" sz="quarter" idx="10"/>
          </p:nvPr>
        </p:nvSpPr>
        <p:spPr/>
        <p:txBody>
          <a:bodyPr/>
          <a:lstStyle/>
          <a:p>
            <a:fld id="{3FBE4F20-5909-4E2C-935E-6C5051C7AD9B}" type="slidenum">
              <a:rPr lang="en-US" smtClean="0"/>
              <a:t>7</a:t>
            </a:fld>
            <a:endParaRPr lang="en-US" dirty="0"/>
          </a:p>
        </p:txBody>
      </p:sp>
    </p:spTree>
    <p:extLst>
      <p:ext uri="{BB962C8B-B14F-4D97-AF65-F5344CB8AC3E}">
        <p14:creationId xmlns:p14="http://schemas.microsoft.com/office/powerpoint/2010/main" val="37931227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 Americans of all socioeconomic backgrounds have inferior health results than their wealthy counterparts. Such developments erode the United States' international competitiveness. This background note delves deeper into these patterns and their roots, as well as the implications for the future.</a:t>
            </a:r>
          </a:p>
          <a:p>
            <a:endParaRPr lang="en-US" dirty="0"/>
          </a:p>
        </p:txBody>
      </p:sp>
      <p:sp>
        <p:nvSpPr>
          <p:cNvPr id="4" name="Slide Number Placeholder 3"/>
          <p:cNvSpPr>
            <a:spLocks noGrp="1"/>
          </p:cNvSpPr>
          <p:nvPr>
            <p:ph type="sldNum" sz="quarter" idx="10"/>
          </p:nvPr>
        </p:nvSpPr>
        <p:spPr/>
        <p:txBody>
          <a:bodyPr/>
          <a:lstStyle/>
          <a:p>
            <a:fld id="{3FBE4F20-5909-4E2C-935E-6C5051C7AD9B}" type="slidenum">
              <a:rPr lang="en-US" smtClean="0"/>
              <a:t>9</a:t>
            </a:fld>
            <a:endParaRPr lang="en-US" dirty="0"/>
          </a:p>
        </p:txBody>
      </p:sp>
    </p:spTree>
    <p:extLst>
      <p:ext uri="{BB962C8B-B14F-4D97-AF65-F5344CB8AC3E}">
        <p14:creationId xmlns:p14="http://schemas.microsoft.com/office/powerpoint/2010/main" val="227095079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smtClean="0"/>
              <a:t>To the best of our understanding, this is required to ensure the health and health  of all humans. Millions of people are living today as a result of health initiatives and people who care about the greater welfare of humanity being involved in health infrastructure..</a:t>
            </a:r>
          </a:p>
          <a:p>
            <a:pPr marL="171450" indent="-171450">
              <a:buFont typeface="Arial" panose="020B0604020202020204" pitchFamily="34" charset="0"/>
              <a:buChar char="•"/>
            </a:pPr>
            <a:r>
              <a:rPr lang="en-US" dirty="0" smtClean="0"/>
              <a:t>The </a:t>
            </a:r>
            <a:r>
              <a:rPr lang="en-US" dirty="0" smtClean="0"/>
              <a:t>area of public health is always developing in response to the needs of various groups and communities across the country and around the world. The primary goal of public health is to improve health-related conditions and behaviors so that everyone may accomplish it. Changes in surveillance, in my opinion, will completely affect the future of public health</a:t>
            </a:r>
            <a:endParaRPr lang="en-US" dirty="0"/>
          </a:p>
        </p:txBody>
      </p:sp>
      <p:sp>
        <p:nvSpPr>
          <p:cNvPr id="4" name="Slide Number Placeholder 3"/>
          <p:cNvSpPr>
            <a:spLocks noGrp="1"/>
          </p:cNvSpPr>
          <p:nvPr>
            <p:ph type="sldNum" sz="quarter" idx="10"/>
          </p:nvPr>
        </p:nvSpPr>
        <p:spPr/>
        <p:txBody>
          <a:bodyPr/>
          <a:lstStyle/>
          <a:p>
            <a:fld id="{3FBE4F20-5909-4E2C-935E-6C5051C7AD9B}" type="slidenum">
              <a:rPr lang="en-US" smtClean="0"/>
              <a:t>11</a:t>
            </a:fld>
            <a:endParaRPr lang="en-US" dirty="0"/>
          </a:p>
        </p:txBody>
      </p:sp>
    </p:spTree>
    <p:extLst>
      <p:ext uri="{BB962C8B-B14F-4D97-AF65-F5344CB8AC3E}">
        <p14:creationId xmlns:p14="http://schemas.microsoft.com/office/powerpoint/2010/main" val="49552487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Nonetheless, there is compelling evidence that health is governed by society, that public health is elevated in the public perception of what constitutes a healthy society, and that health underlies the economy. The relationship between evidence, policy, and practice is frequently uncertain</a:t>
            </a:r>
            <a:endParaRPr lang="en-US" dirty="0"/>
          </a:p>
        </p:txBody>
      </p:sp>
      <p:sp>
        <p:nvSpPr>
          <p:cNvPr id="4" name="Slide Number Placeholder 3"/>
          <p:cNvSpPr>
            <a:spLocks noGrp="1"/>
          </p:cNvSpPr>
          <p:nvPr>
            <p:ph type="sldNum" sz="quarter" idx="10"/>
          </p:nvPr>
        </p:nvSpPr>
        <p:spPr/>
        <p:txBody>
          <a:bodyPr/>
          <a:lstStyle/>
          <a:p>
            <a:fld id="{3FBE4F20-5909-4E2C-935E-6C5051C7AD9B}" type="slidenum">
              <a:rPr lang="en-US" smtClean="0"/>
              <a:t>12</a:t>
            </a:fld>
            <a:endParaRPr lang="en-US" dirty="0"/>
          </a:p>
        </p:txBody>
      </p:sp>
    </p:spTree>
    <p:extLst>
      <p:ext uri="{BB962C8B-B14F-4D97-AF65-F5344CB8AC3E}">
        <p14:creationId xmlns:p14="http://schemas.microsoft.com/office/powerpoint/2010/main" val="397979928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smtClean="0"/>
              <a:t>The system is intergovernmental as well as interorganizational. The amount of interaction and collaboration between government levels and the public and private sectors, on the other hand, varies among circumstances and concerns.</a:t>
            </a:r>
          </a:p>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3FBE4F20-5909-4E2C-935E-6C5051C7AD9B}" type="slidenum">
              <a:rPr lang="en-US" smtClean="0"/>
              <a:t>13</a:t>
            </a:fld>
            <a:endParaRPr lang="en-US" dirty="0"/>
          </a:p>
        </p:txBody>
      </p:sp>
    </p:spTree>
    <p:extLst>
      <p:ext uri="{BB962C8B-B14F-4D97-AF65-F5344CB8AC3E}">
        <p14:creationId xmlns:p14="http://schemas.microsoft.com/office/powerpoint/2010/main" val="222829449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12192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1988800" y="3048"/>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12192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95072" y="6391657"/>
            <a:ext cx="11777472"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ubtitle 8"/>
          <p:cNvSpPr>
            <a:spLocks noGrp="1"/>
          </p:cNvSpPr>
          <p:nvPr>
            <p:ph type="subTitle" idx="1"/>
          </p:nvPr>
        </p:nvSpPr>
        <p:spPr>
          <a:xfrm>
            <a:off x="1828800" y="2819400"/>
            <a:ext cx="85344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397E0307-B85C-446A-8EF0-0407D435D787}" type="datetimeFigureOut">
              <a:rPr lang="en-US" smtClean="0"/>
              <a:t>12/8/2021</a:t>
            </a:fld>
            <a:endParaRPr lang="en-US" dirty="0"/>
          </a:p>
        </p:txBody>
      </p:sp>
      <p:sp>
        <p:nvSpPr>
          <p:cNvPr id="17" name="Footer Placeholder 16"/>
          <p:cNvSpPr>
            <a:spLocks noGrp="1"/>
          </p:cNvSpPr>
          <p:nvPr>
            <p:ph type="ftr" sz="quarter" idx="11"/>
          </p:nvPr>
        </p:nvSpPr>
        <p:spPr/>
        <p:txBody>
          <a:bodyPr/>
          <a:lstStyle/>
          <a:p>
            <a:endParaRPr lang="en-US" dirty="0"/>
          </a:p>
        </p:txBody>
      </p:sp>
      <p:sp>
        <p:nvSpPr>
          <p:cNvPr id="7" name="Straight Connector 6"/>
          <p:cNvSpPr>
            <a:spLocks noChangeShapeType="1"/>
          </p:cNvSpPr>
          <p:nvPr/>
        </p:nvSpPr>
        <p:spPr bwMode="auto">
          <a:xfrm>
            <a:off x="207264" y="2420112"/>
            <a:ext cx="11777472"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203200" y="152400"/>
            <a:ext cx="11777472"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5689600" y="2115312"/>
            <a:ext cx="8128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al 13"/>
          <p:cNvSpPr/>
          <p:nvPr/>
        </p:nvSpPr>
        <p:spPr>
          <a:xfrm>
            <a:off x="5815584" y="2209800"/>
            <a:ext cx="560832"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Slide Number Placeholder 28"/>
          <p:cNvSpPr>
            <a:spLocks noGrp="1"/>
          </p:cNvSpPr>
          <p:nvPr>
            <p:ph type="sldNum" sz="quarter" idx="12"/>
          </p:nvPr>
        </p:nvSpPr>
        <p:spPr>
          <a:xfrm>
            <a:off x="5791200" y="2199451"/>
            <a:ext cx="609600" cy="441325"/>
          </a:xfrm>
        </p:spPr>
        <p:txBody>
          <a:bodyPr/>
          <a:lstStyle>
            <a:lvl1pPr>
              <a:defRPr>
                <a:solidFill>
                  <a:schemeClr val="accent3">
                    <a:shade val="75000"/>
                  </a:schemeClr>
                </a:solidFill>
              </a:defRPr>
            </a:lvl1pPr>
          </a:lstStyle>
          <a:p>
            <a:fld id="{6D22F896-40B5-4ADD-8801-0D06FADFA095}" type="slidenum">
              <a:rPr lang="en-US" smtClean="0"/>
              <a:t>‹#›</a:t>
            </a:fld>
            <a:endParaRPr lang="en-US" dirty="0"/>
          </a:p>
        </p:txBody>
      </p:sp>
      <p:sp>
        <p:nvSpPr>
          <p:cNvPr id="8" name="Title 7"/>
          <p:cNvSpPr>
            <a:spLocks noGrp="1"/>
          </p:cNvSpPr>
          <p:nvPr>
            <p:ph type="ctrTitle"/>
          </p:nvPr>
        </p:nvSpPr>
        <p:spPr>
          <a:xfrm>
            <a:off x="914400" y="381000"/>
            <a:ext cx="10363200" cy="1752600"/>
          </a:xfrm>
        </p:spPr>
        <p:txBody>
          <a:bodyPr anchor="b"/>
          <a:lstStyle>
            <a:lvl1pPr>
              <a:defRPr sz="4200">
                <a:solidFill>
                  <a:schemeClr val="accent1"/>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3CFE2CC-454D-4466-AC55-B86DA0A87BAE}" type="datetimeFigureOut">
              <a:rPr lang="en-US" smtClean="0"/>
              <a:t>12/8/2021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12192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9347200" y="0"/>
            <a:ext cx="28448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2192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95072" y="6391657"/>
            <a:ext cx="11777472"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203200" y="155448"/>
            <a:ext cx="11777472"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Straight Connector 12"/>
          <p:cNvSpPr>
            <a:spLocks noChangeShapeType="1"/>
          </p:cNvSpPr>
          <p:nvPr/>
        </p:nvSpPr>
        <p:spPr bwMode="auto">
          <a:xfrm rot="5400000">
            <a:off x="6403340"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al 13"/>
          <p:cNvSpPr/>
          <p:nvPr/>
        </p:nvSpPr>
        <p:spPr>
          <a:xfrm>
            <a:off x="9119616" y="2925763"/>
            <a:ext cx="8128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9245600" y="3020251"/>
            <a:ext cx="560832"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9221216" y="3009902"/>
            <a:ext cx="609600" cy="441325"/>
          </a:xfrm>
        </p:spPr>
        <p:txBody>
          <a:bodyPr/>
          <a:lstStyle/>
          <a:p>
            <a:fld id="{6D22F896-40B5-4ADD-8801-0D06FADFA095}" type="slidenum">
              <a:rPr lang="en-US" smtClean="0"/>
              <a:pPr/>
              <a:t>‹#›</a:t>
            </a:fld>
            <a:endParaRPr lang="en-US" dirty="0"/>
          </a:p>
        </p:txBody>
      </p:sp>
      <p:sp>
        <p:nvSpPr>
          <p:cNvPr id="3" name="Vertical Text Placeholder 2"/>
          <p:cNvSpPr>
            <a:spLocks noGrp="1"/>
          </p:cNvSpPr>
          <p:nvPr>
            <p:ph type="body" orient="vert" idx="1"/>
          </p:nvPr>
        </p:nvSpPr>
        <p:spPr>
          <a:xfrm>
            <a:off x="406400" y="304800"/>
            <a:ext cx="8737600" cy="5821366"/>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647B1BF-4039-460D-A637-65428CBD720E}" type="datetimeFigureOut">
              <a:rPr lang="en-US" smtClean="0"/>
              <a:t>12/8/2021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2" name="Vertical Title 1"/>
          <p:cNvSpPr>
            <a:spLocks noGrp="1"/>
          </p:cNvSpPr>
          <p:nvPr>
            <p:ph type="title" orient="vert"/>
          </p:nvPr>
        </p:nvSpPr>
        <p:spPr>
          <a:xfrm>
            <a:off x="9855200" y="304802"/>
            <a:ext cx="1930400" cy="5851525"/>
          </a:xfrm>
        </p:spPr>
        <p:txBody>
          <a:bodyPr vert="eaVert"/>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AAA39ACE-9343-4EBE-B5CA-AEA240A1DC53}" type="datetimeFigureOut">
              <a:rPr lang="en-US" smtClean="0"/>
              <a:t>12/8/2021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5815584" y="1026373"/>
            <a:ext cx="609600" cy="441325"/>
          </a:xfrm>
        </p:spPr>
        <p:txBody>
          <a:bodyPr/>
          <a:lstStyle/>
          <a:p>
            <a:fld id="{6D22F896-40B5-4ADD-8801-0D06FADFA095}" type="slidenum">
              <a:rPr lang="en-US" smtClean="0"/>
              <a:t>‹#›</a:t>
            </a:fld>
            <a:endParaRPr lang="en-US" dirty="0"/>
          </a:p>
        </p:txBody>
      </p:sp>
      <p:sp>
        <p:nvSpPr>
          <p:cNvPr id="8" name="Content Placeholder 7"/>
          <p:cNvSpPr>
            <a:spLocks noGrp="1"/>
          </p:cNvSpPr>
          <p:nvPr>
            <p:ph sz="quarter" idx="1"/>
          </p:nvPr>
        </p:nvSpPr>
        <p:spPr>
          <a:xfrm>
            <a:off x="402336" y="1527048"/>
            <a:ext cx="1133856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12192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12192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11988800" y="1905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203200" y="2286000"/>
            <a:ext cx="11777472"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207264" y="142352"/>
            <a:ext cx="11777472"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1824568" y="2743200"/>
            <a:ext cx="8640232"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3" name="Rectangle 12"/>
          <p:cNvSpPr>
            <a:spLocks noChangeArrowheads="1"/>
          </p:cNvSpPr>
          <p:nvPr/>
        </p:nvSpPr>
        <p:spPr bwMode="auto">
          <a:xfrm>
            <a:off x="195072" y="6391657"/>
            <a:ext cx="11777472"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203200" y="152400"/>
            <a:ext cx="11777472"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ooter Placeholder 4"/>
          <p:cNvSpPr>
            <a:spLocks noGrp="1"/>
          </p:cNvSpPr>
          <p:nvPr>
            <p:ph type="ftr" sz="quarter" idx="11"/>
          </p:nvPr>
        </p:nvSpPr>
        <p:spPr/>
        <p:txBody>
          <a:bodyPr/>
          <a:lstStyle/>
          <a:p>
            <a:endParaRPr lang="en-US" dirty="0"/>
          </a:p>
        </p:txBody>
      </p:sp>
      <p:sp>
        <p:nvSpPr>
          <p:cNvPr id="4" name="Date Placeholder 3"/>
          <p:cNvSpPr>
            <a:spLocks noGrp="1"/>
          </p:cNvSpPr>
          <p:nvPr>
            <p:ph type="dt" sz="half" idx="10"/>
          </p:nvPr>
        </p:nvSpPr>
        <p:spPr/>
        <p:txBody>
          <a:bodyPr/>
          <a:lstStyle/>
          <a:p>
            <a:fld id="{C9A00F7B-89C5-4DF7-A309-6263220147D4}" type="datetimeFigureOut">
              <a:rPr lang="en-US" smtClean="0"/>
              <a:t>12/8/2021</a:t>
            </a:fld>
            <a:endParaRPr lang="en-US" dirty="0"/>
          </a:p>
        </p:txBody>
      </p:sp>
      <p:sp>
        <p:nvSpPr>
          <p:cNvPr id="8" name="Straight Connector 7"/>
          <p:cNvSpPr>
            <a:spLocks noChangeShapeType="1"/>
          </p:cNvSpPr>
          <p:nvPr/>
        </p:nvSpPr>
        <p:spPr bwMode="auto">
          <a:xfrm>
            <a:off x="203200" y="2438400"/>
            <a:ext cx="11777472"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al 9"/>
          <p:cNvSpPr/>
          <p:nvPr/>
        </p:nvSpPr>
        <p:spPr>
          <a:xfrm>
            <a:off x="5689600" y="2115312"/>
            <a:ext cx="8128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5815584" y="2209800"/>
            <a:ext cx="560832"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5791200" y="2199451"/>
            <a:ext cx="609600" cy="441325"/>
          </a:xfrm>
        </p:spPr>
        <p:txBody>
          <a:bodyPr/>
          <a:lstStyle>
            <a:lvl1pPr>
              <a:defRPr>
                <a:solidFill>
                  <a:schemeClr val="accent3">
                    <a:shade val="75000"/>
                  </a:schemeClr>
                </a:solidFill>
              </a:defRPr>
            </a:lvl1pPr>
          </a:lstStyle>
          <a:p>
            <a:fld id="{6D22F896-40B5-4ADD-8801-0D06FADFA095}" type="slidenum">
              <a:rPr lang="en-US" smtClean="0"/>
              <a:t>‹#›</a:t>
            </a:fld>
            <a:endParaRPr lang="en-US" dirty="0"/>
          </a:p>
        </p:txBody>
      </p:sp>
      <p:sp>
        <p:nvSpPr>
          <p:cNvPr id="2" name="Title 1"/>
          <p:cNvSpPr>
            <a:spLocks noGrp="1"/>
          </p:cNvSpPr>
          <p:nvPr>
            <p:ph type="title"/>
          </p:nvPr>
        </p:nvSpPr>
        <p:spPr>
          <a:xfrm>
            <a:off x="963084" y="533400"/>
            <a:ext cx="10363200" cy="1524000"/>
          </a:xfrm>
        </p:spPr>
        <p:txBody>
          <a:bodyPr anchor="b"/>
          <a:lstStyle>
            <a:lvl1pPr algn="ctr">
              <a:buNone/>
              <a:defRPr sz="4200" b="0" cap="none" baseline="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02336" y="228600"/>
            <a:ext cx="11379200" cy="758952"/>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a:xfrm>
            <a:off x="7721600" y="6409944"/>
            <a:ext cx="4059936" cy="365760"/>
          </a:xfrm>
        </p:spPr>
        <p:txBody>
          <a:bodyPr/>
          <a:lstStyle/>
          <a:p>
            <a:fld id="{449C95DE-FD64-4606-AE61-EC1136867CC6}" type="datetimeFigureOut">
              <a:rPr lang="en-US" smtClean="0"/>
              <a:t>12/8/2021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
        <p:nvSpPr>
          <p:cNvPr id="8" name="Straight Connector 7"/>
          <p:cNvSpPr>
            <a:spLocks noChangeShapeType="1"/>
          </p:cNvSpPr>
          <p:nvPr/>
        </p:nvSpPr>
        <p:spPr bwMode="auto">
          <a:xfrm flipV="1">
            <a:off x="6084107" y="1575653"/>
            <a:ext cx="11895"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Content Placeholder 9"/>
          <p:cNvSpPr>
            <a:spLocks noGrp="1"/>
          </p:cNvSpPr>
          <p:nvPr>
            <p:ph sz="half" idx="1"/>
          </p:nvPr>
        </p:nvSpPr>
        <p:spPr>
          <a:xfrm>
            <a:off x="402336" y="1371600"/>
            <a:ext cx="53848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Content Placeholder 11"/>
          <p:cNvSpPr>
            <a:spLocks noGrp="1"/>
          </p:cNvSpPr>
          <p:nvPr>
            <p:ph sz="half" idx="2"/>
          </p:nvPr>
        </p:nvSpPr>
        <p:spPr>
          <a:xfrm>
            <a:off x="6400800" y="1371600"/>
            <a:ext cx="53848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6096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12192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12192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1198880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203200" y="1371600"/>
            <a:ext cx="11777472"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94564" y="6391656"/>
            <a:ext cx="11777472"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402336" y="1524000"/>
            <a:ext cx="5386917"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6388441" y="1524000"/>
            <a:ext cx="5389033"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5DEB0BBD-30FE-4CF1-900A-0C45149F8AF8}" type="datetimeFigureOut">
              <a:rPr lang="en-US" smtClean="0"/>
              <a:t>12/8/2021</a:t>
            </a:fld>
            <a:endParaRPr lang="en-US" dirty="0"/>
          </a:p>
        </p:txBody>
      </p:sp>
      <p:sp>
        <p:nvSpPr>
          <p:cNvPr id="8" name="Footer Placeholder 7"/>
          <p:cNvSpPr>
            <a:spLocks noGrp="1"/>
          </p:cNvSpPr>
          <p:nvPr>
            <p:ph type="ftr" sz="quarter" idx="11"/>
          </p:nvPr>
        </p:nvSpPr>
        <p:spPr>
          <a:xfrm>
            <a:off x="406400" y="6409944"/>
            <a:ext cx="4775200" cy="365760"/>
          </a:xfrm>
        </p:spPr>
        <p:txBody>
          <a:bodyPr/>
          <a:lstStyle/>
          <a:p>
            <a:endParaRPr lang="en-US" dirty="0"/>
          </a:p>
        </p:txBody>
      </p:sp>
      <p:sp>
        <p:nvSpPr>
          <p:cNvPr id="15" name="Straight Connector 14"/>
          <p:cNvSpPr>
            <a:spLocks noChangeShapeType="1"/>
          </p:cNvSpPr>
          <p:nvPr/>
        </p:nvSpPr>
        <p:spPr bwMode="auto">
          <a:xfrm>
            <a:off x="203200" y="1280160"/>
            <a:ext cx="11777472"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203200" y="155448"/>
            <a:ext cx="11777472"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Content Placeholder 23"/>
          <p:cNvSpPr>
            <a:spLocks noGrp="1"/>
          </p:cNvSpPr>
          <p:nvPr>
            <p:ph sz="quarter" idx="2"/>
          </p:nvPr>
        </p:nvSpPr>
        <p:spPr>
          <a:xfrm>
            <a:off x="402336" y="2471383"/>
            <a:ext cx="5388864" cy="3818404"/>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Content Placeholder 25"/>
          <p:cNvSpPr>
            <a:spLocks noGrp="1"/>
          </p:cNvSpPr>
          <p:nvPr>
            <p:ph sz="quarter" idx="4"/>
          </p:nvPr>
        </p:nvSpPr>
        <p:spPr>
          <a:xfrm>
            <a:off x="6400800" y="2471383"/>
            <a:ext cx="5384800" cy="382219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Oval 24"/>
          <p:cNvSpPr/>
          <p:nvPr/>
        </p:nvSpPr>
        <p:spPr>
          <a:xfrm>
            <a:off x="5689600" y="956036"/>
            <a:ext cx="8128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al 26"/>
          <p:cNvSpPr/>
          <p:nvPr/>
        </p:nvSpPr>
        <p:spPr>
          <a:xfrm>
            <a:off x="5815584" y="1050524"/>
            <a:ext cx="560832"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lide Number Placeholder 8"/>
          <p:cNvSpPr>
            <a:spLocks noGrp="1"/>
          </p:cNvSpPr>
          <p:nvPr>
            <p:ph type="sldNum" sz="quarter" idx="12"/>
          </p:nvPr>
        </p:nvSpPr>
        <p:spPr>
          <a:xfrm>
            <a:off x="5791200" y="1042417"/>
            <a:ext cx="609600" cy="441325"/>
          </a:xfrm>
        </p:spPr>
        <p:txBody>
          <a:bodyPr/>
          <a:lstStyle>
            <a:lvl1pPr algn="ctr">
              <a:defRPr/>
            </a:lvl1pPr>
          </a:lstStyle>
          <a:p>
            <a:fld id="{6D22F896-40B5-4ADD-8801-0D06FADFA095}" type="slidenum">
              <a:rPr lang="en-US" smtClean="0"/>
              <a:t>‹#›</a:t>
            </a:fld>
            <a:endParaRPr lang="en-US" dirty="0"/>
          </a:p>
        </p:txBody>
      </p:sp>
      <p:sp>
        <p:nvSpPr>
          <p:cNvPr id="23" name="Title 22"/>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B91A5F7F-3E81-4C65-A4D1-CB62D5B9DB91}" type="datetimeFigureOut">
              <a:rPr lang="en-US" smtClean="0"/>
              <a:t>12/8/2021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a:xfrm>
            <a:off x="5791200" y="1036021"/>
            <a:ext cx="609600" cy="441325"/>
          </a:xfrm>
        </p:spPr>
        <p:txBody>
          <a:bodyPr/>
          <a:lstStyle/>
          <a:p>
            <a:fld id="{6D22F896-40B5-4ADD-8801-0D06FADFA095}" type="slidenum">
              <a:rPr lang="en-US" smtClean="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12192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12192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1198880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95072" y="6391657"/>
            <a:ext cx="11777472"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203200" y="158496"/>
            <a:ext cx="11777472"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e Placeholder 1"/>
          <p:cNvSpPr>
            <a:spLocks noGrp="1"/>
          </p:cNvSpPr>
          <p:nvPr>
            <p:ph type="dt" sz="half" idx="10"/>
          </p:nvPr>
        </p:nvSpPr>
        <p:spPr/>
        <p:txBody>
          <a:bodyPr/>
          <a:lstStyle/>
          <a:p>
            <a:fld id="{377ECC86-1672-4627-AEFE-EC5485C73905}" type="datetimeFigureOut">
              <a:rPr lang="en-US" smtClean="0"/>
              <a:t>12/8/2021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a:xfrm>
            <a:off x="5689600" y="6324600"/>
            <a:ext cx="812800" cy="441324"/>
          </a:xfrm>
        </p:spPr>
        <p:txBody>
          <a:bodyPr/>
          <a:lstStyle>
            <a:lvl1pPr>
              <a:defRPr>
                <a:solidFill>
                  <a:srgbClr val="FFFFFF"/>
                </a:solidFill>
              </a:defRPr>
            </a:lvl1pPr>
          </a:lstStyle>
          <a:p>
            <a:fld id="{6D22F896-40B5-4ADD-8801-0D06FADFA095}" type="slidenum">
              <a:rPr lang="en-US" smtClean="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203200" y="152400"/>
            <a:ext cx="11777472"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12192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1198880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12192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203200" y="609600"/>
            <a:ext cx="36576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508000" y="914400"/>
            <a:ext cx="3149600" cy="990600"/>
          </a:xfrm>
        </p:spPr>
        <p:txBody>
          <a:bodyPr anchor="b">
            <a:noAutofit/>
          </a:bodyPr>
          <a:lstStyle>
            <a:lvl1pPr algn="l">
              <a:buNone/>
              <a:defRPr sz="2200" b="1">
                <a:solidFill>
                  <a:srgbClr val="FFFFFF"/>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508000" y="1981201"/>
            <a:ext cx="31496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Rectangle 7"/>
          <p:cNvSpPr>
            <a:spLocks noChangeArrowheads="1"/>
          </p:cNvSpPr>
          <p:nvPr/>
        </p:nvSpPr>
        <p:spPr bwMode="auto">
          <a:xfrm>
            <a:off x="203200" y="152400"/>
            <a:ext cx="11777472"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raight Connector 8"/>
          <p:cNvSpPr>
            <a:spLocks noChangeShapeType="1"/>
          </p:cNvSpPr>
          <p:nvPr/>
        </p:nvSpPr>
        <p:spPr bwMode="auto">
          <a:xfrm>
            <a:off x="203200" y="533400"/>
            <a:ext cx="11777472"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Content Placeholder 19"/>
          <p:cNvSpPr>
            <a:spLocks noGrp="1"/>
          </p:cNvSpPr>
          <p:nvPr>
            <p:ph sz="quarter" idx="1"/>
          </p:nvPr>
        </p:nvSpPr>
        <p:spPr>
          <a:xfrm>
            <a:off x="4165600" y="685800"/>
            <a:ext cx="7518400" cy="5410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Oval 9"/>
          <p:cNvSpPr/>
          <p:nvPr/>
        </p:nvSpPr>
        <p:spPr>
          <a:xfrm>
            <a:off x="1727200" y="228600"/>
            <a:ext cx="8128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1853184" y="323088"/>
            <a:ext cx="560832"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828800" y="312739"/>
            <a:ext cx="609600" cy="441325"/>
          </a:xfrm>
        </p:spPr>
        <p:txBody>
          <a:bodyPr/>
          <a:lstStyle>
            <a:lvl1pPr>
              <a:defRPr>
                <a:solidFill>
                  <a:schemeClr val="accent3">
                    <a:shade val="75000"/>
                  </a:schemeClr>
                </a:solidFill>
              </a:defRPr>
            </a:lvl1pPr>
          </a:lstStyle>
          <a:p>
            <a:fld id="{6D22F896-40B5-4ADD-8801-0D06FADFA095}" type="slidenum">
              <a:rPr lang="en-US" smtClean="0"/>
              <a:t>‹#›</a:t>
            </a:fld>
            <a:endParaRPr lang="en-US" dirty="0"/>
          </a:p>
        </p:txBody>
      </p:sp>
      <p:sp>
        <p:nvSpPr>
          <p:cNvPr id="21" name="Rectangle 20"/>
          <p:cNvSpPr>
            <a:spLocks noChangeArrowheads="1"/>
          </p:cNvSpPr>
          <p:nvPr/>
        </p:nvSpPr>
        <p:spPr bwMode="auto">
          <a:xfrm>
            <a:off x="199136" y="6388386"/>
            <a:ext cx="11777472"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p:txBody>
          <a:bodyPr/>
          <a:lstStyle/>
          <a:p>
            <a:fld id="{3CDCB01F-D966-4C62-B900-0BE008A90C98}" type="datetimeFigureOut">
              <a:rPr lang="en-US" smtClean="0"/>
              <a:t>12/8/2021</a:t>
            </a:fld>
            <a:endParaRPr lang="en-US" dirty="0"/>
          </a:p>
        </p:txBody>
      </p:sp>
      <p:sp>
        <p:nvSpPr>
          <p:cNvPr id="6" name="Footer Placeholder 5"/>
          <p:cNvSpPr>
            <a:spLocks noGrp="1"/>
          </p:cNvSpPr>
          <p:nvPr>
            <p:ph type="ftr" sz="quarter" idx="11"/>
          </p:nvPr>
        </p:nvSpPr>
        <p:spPr>
          <a:xfrm>
            <a:off x="402336" y="6410848"/>
            <a:ext cx="4511040" cy="365760"/>
          </a:xfrm>
        </p:spPr>
        <p:txBody>
          <a:bodyPr/>
          <a:lstStyle/>
          <a:p>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203200" y="533400"/>
            <a:ext cx="11777472"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12192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1198880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2192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203200" y="152400"/>
            <a:ext cx="11777472"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203200" y="609600"/>
            <a:ext cx="36576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203200" y="155448"/>
            <a:ext cx="11777472"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727200" y="228600"/>
            <a:ext cx="8128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al 12"/>
          <p:cNvSpPr/>
          <p:nvPr/>
        </p:nvSpPr>
        <p:spPr>
          <a:xfrm>
            <a:off x="1853184" y="323088"/>
            <a:ext cx="560832"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828800" y="312739"/>
            <a:ext cx="609600" cy="441325"/>
          </a:xfrm>
        </p:spPr>
        <p:txBody>
          <a:bodyPr/>
          <a:lstStyle/>
          <a:p>
            <a:fld id="{6D22F896-40B5-4ADD-8801-0D06FADFA095}" type="slidenum">
              <a:rPr lang="en-US" smtClean="0"/>
              <a:t>‹#›</a:t>
            </a:fld>
            <a:endParaRPr lang="en-US" dirty="0"/>
          </a:p>
        </p:txBody>
      </p:sp>
      <p:sp>
        <p:nvSpPr>
          <p:cNvPr id="2" name="Title 1"/>
          <p:cNvSpPr>
            <a:spLocks noGrp="1"/>
          </p:cNvSpPr>
          <p:nvPr>
            <p:ph type="title"/>
          </p:nvPr>
        </p:nvSpPr>
        <p:spPr>
          <a:xfrm>
            <a:off x="4000500" y="5029200"/>
            <a:ext cx="7823200" cy="1219200"/>
          </a:xfrm>
        </p:spPr>
        <p:txBody>
          <a:bodyPr anchor="t">
            <a:noAutofit/>
          </a:bodyPr>
          <a:lstStyle>
            <a:lvl1pPr algn="l">
              <a:buNone/>
              <a:defRPr sz="2400" b="1">
                <a:solidFill>
                  <a:schemeClr val="tx2"/>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000500" y="609600"/>
            <a:ext cx="7823200" cy="4267200"/>
          </a:xfrm>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508000" y="990600"/>
            <a:ext cx="32512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22" name="Rectangle 21"/>
          <p:cNvSpPr>
            <a:spLocks noChangeArrowheads="1"/>
          </p:cNvSpPr>
          <p:nvPr/>
        </p:nvSpPr>
        <p:spPr bwMode="auto">
          <a:xfrm>
            <a:off x="199136" y="6388386"/>
            <a:ext cx="11777472"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a:xfrm>
            <a:off x="7717536" y="6404984"/>
            <a:ext cx="4059936" cy="365760"/>
          </a:xfrm>
        </p:spPr>
        <p:txBody>
          <a:bodyPr/>
          <a:lstStyle/>
          <a:p>
            <a:fld id="{5E73A0EA-7DC7-4964-BB97-B173EF3B859A}" type="datetimeFigureOut">
              <a:rPr lang="en-US" smtClean="0"/>
              <a:t>12/8/2021</a:t>
            </a:fld>
            <a:endParaRPr lang="en-US" dirty="0"/>
          </a:p>
        </p:txBody>
      </p:sp>
      <p:sp>
        <p:nvSpPr>
          <p:cNvPr id="6" name="Footer Placeholder 5"/>
          <p:cNvSpPr>
            <a:spLocks noGrp="1"/>
          </p:cNvSpPr>
          <p:nvPr>
            <p:ph type="ftr" sz="quarter" idx="11"/>
          </p:nvPr>
        </p:nvSpPr>
        <p:spPr>
          <a:xfrm>
            <a:off x="402336" y="6410848"/>
            <a:ext cx="4779264" cy="365760"/>
          </a:xfrm>
        </p:spPr>
        <p:txBody>
          <a:bodyPr/>
          <a:lstStyle/>
          <a:p>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12192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1"/>
            <a:ext cx="12192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198880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99136" y="6388386"/>
            <a:ext cx="11777472"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Date Placeholder 13"/>
          <p:cNvSpPr>
            <a:spLocks noGrp="1"/>
          </p:cNvSpPr>
          <p:nvPr>
            <p:ph type="dt" sz="half" idx="2"/>
          </p:nvPr>
        </p:nvSpPr>
        <p:spPr>
          <a:xfrm>
            <a:off x="7721600" y="6404984"/>
            <a:ext cx="4059936" cy="365760"/>
          </a:xfrm>
          <a:prstGeom prst="rect">
            <a:avLst/>
          </a:prstGeom>
        </p:spPr>
        <p:txBody>
          <a:bodyPr vert="horz"/>
          <a:lstStyle>
            <a:lvl1pPr algn="r" eaLnBrk="1" latinLnBrk="0" hangingPunct="1">
              <a:defRPr kumimoji="0" sz="1400">
                <a:solidFill>
                  <a:srgbClr val="FFFFFF"/>
                </a:solidFill>
              </a:defRPr>
            </a:lvl1pPr>
          </a:lstStyle>
          <a:p>
            <a:fld id="{30EF52CC-F3D9-41D4-BCE4-C208E61A3F31}" type="datetimeFigureOut">
              <a:rPr lang="en-US" smtClean="0"/>
              <a:t>12/8/2021</a:t>
            </a:fld>
            <a:endParaRPr lang="en-US" dirty="0"/>
          </a:p>
        </p:txBody>
      </p:sp>
      <p:sp>
        <p:nvSpPr>
          <p:cNvPr id="3" name="Footer Placeholder 2"/>
          <p:cNvSpPr>
            <a:spLocks noGrp="1"/>
          </p:cNvSpPr>
          <p:nvPr>
            <p:ph type="ftr" sz="quarter" idx="3"/>
          </p:nvPr>
        </p:nvSpPr>
        <p:spPr>
          <a:xfrm>
            <a:off x="406400" y="6410848"/>
            <a:ext cx="4775200" cy="365760"/>
          </a:xfrm>
          <a:prstGeom prst="rect">
            <a:avLst/>
          </a:prstGeom>
        </p:spPr>
        <p:txBody>
          <a:bodyPr vert="horz"/>
          <a:lstStyle>
            <a:lvl1pPr algn="l" eaLnBrk="1" latinLnBrk="0" hangingPunct="1">
              <a:defRPr kumimoji="0" sz="1200">
                <a:solidFill>
                  <a:srgbClr val="FFFFFF"/>
                </a:solidFill>
              </a:defRPr>
            </a:lvl1pPr>
          </a:lstStyle>
          <a:p>
            <a:endParaRPr lang="en-US" dirty="0"/>
          </a:p>
        </p:txBody>
      </p:sp>
      <p:sp>
        <p:nvSpPr>
          <p:cNvPr id="8" name="Rectangle 7"/>
          <p:cNvSpPr>
            <a:spLocks noChangeArrowheads="1"/>
          </p:cNvSpPr>
          <p:nvPr/>
        </p:nvSpPr>
        <p:spPr bwMode="auto">
          <a:xfrm>
            <a:off x="203200" y="155448"/>
            <a:ext cx="11777472"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203200" y="1276743"/>
            <a:ext cx="1177747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al 11"/>
          <p:cNvSpPr/>
          <p:nvPr/>
        </p:nvSpPr>
        <p:spPr>
          <a:xfrm>
            <a:off x="5689600" y="956036"/>
            <a:ext cx="8128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5815584" y="1050524"/>
            <a:ext cx="560832"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5791200" y="1040175"/>
            <a:ext cx="6096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6D22F896-40B5-4ADD-8801-0D06FADFA095}" type="slidenum">
              <a:rPr lang="en-US" smtClean="0"/>
              <a:pPr/>
              <a:t>‹#›</a:t>
            </a:fld>
            <a:endParaRPr lang="en-US" dirty="0"/>
          </a:p>
        </p:txBody>
      </p:sp>
      <p:sp>
        <p:nvSpPr>
          <p:cNvPr id="22" name="Title Placeholder 21"/>
          <p:cNvSpPr>
            <a:spLocks noGrp="1"/>
          </p:cNvSpPr>
          <p:nvPr>
            <p:ph type="title"/>
          </p:nvPr>
        </p:nvSpPr>
        <p:spPr>
          <a:xfrm>
            <a:off x="402336" y="228600"/>
            <a:ext cx="11379200" cy="758952"/>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02336" y="1524000"/>
            <a:ext cx="11379200" cy="459943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lt1" tx1="dk1" bg2="lt2" tx2="dk2" accent1="accent1" accent2="accent2" accent3="accent3" accent4="accent4" accent5="accent5" accent6="accent6" hlink="hlink" folHlink="folHlink"/>
  <p:sldLayoutIdLst>
    <p:sldLayoutId id="2147483754" r:id="rId1"/>
    <p:sldLayoutId id="2147483755" r:id="rId2"/>
    <p:sldLayoutId id="2147483756" r:id="rId3"/>
    <p:sldLayoutId id="2147483757" r:id="rId4"/>
    <p:sldLayoutId id="2147483758" r:id="rId5"/>
    <p:sldLayoutId id="2147483759" r:id="rId6"/>
    <p:sldLayoutId id="2147483760" r:id="rId7"/>
    <p:sldLayoutId id="2147483761" r:id="rId8"/>
    <p:sldLayoutId id="2147483762" r:id="rId9"/>
    <p:sldLayoutId id="2147483763" r:id="rId10"/>
    <p:sldLayoutId id="2147483764" r:id="rId11"/>
  </p:sldLayoutIdLst>
  <p:hf sldNum="0" hdr="0" ftr="0" dt="0"/>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normAutofit/>
          </a:bodyPr>
          <a:lstStyle/>
          <a:p>
            <a:r>
              <a:rPr lang="en-US" dirty="0" smtClean="0"/>
              <a:t>Course </a:t>
            </a:r>
          </a:p>
          <a:p>
            <a:r>
              <a:rPr lang="en-US" dirty="0" smtClean="0"/>
              <a:t>Professor </a:t>
            </a:r>
          </a:p>
          <a:p>
            <a:r>
              <a:rPr lang="en-US" dirty="0" smtClean="0"/>
              <a:t>Date </a:t>
            </a:r>
            <a:endParaRPr lang="en-US" dirty="0"/>
          </a:p>
        </p:txBody>
      </p:sp>
      <p:sp>
        <p:nvSpPr>
          <p:cNvPr id="2" name="Title 1"/>
          <p:cNvSpPr>
            <a:spLocks noGrp="1"/>
          </p:cNvSpPr>
          <p:nvPr>
            <p:ph type="ctrTitle"/>
          </p:nvPr>
        </p:nvSpPr>
        <p:spPr/>
        <p:txBody>
          <a:bodyPr/>
          <a:lstStyle/>
          <a:p>
            <a:r>
              <a:rPr lang="en-US" dirty="0" smtClean="0"/>
              <a:t>Students Name </a:t>
            </a:r>
            <a:endParaRPr lang="en-US" dirty="0"/>
          </a:p>
        </p:txBody>
      </p:sp>
    </p:spTree>
    <p:extLst>
      <p:ext uri="{BB962C8B-B14F-4D97-AF65-F5344CB8AC3E}">
        <p14:creationId xmlns:p14="http://schemas.microsoft.com/office/powerpoint/2010/main" val="159606341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Challenges Cont.…</a:t>
            </a:r>
            <a:endParaRPr lang="en-US" dirty="0"/>
          </a:p>
        </p:txBody>
      </p:sp>
      <p:sp>
        <p:nvSpPr>
          <p:cNvPr id="3" name="Content Placeholder 2"/>
          <p:cNvSpPr>
            <a:spLocks noGrp="1"/>
          </p:cNvSpPr>
          <p:nvPr>
            <p:ph sz="quarter" idx="1"/>
          </p:nvPr>
        </p:nvSpPr>
        <p:spPr/>
        <p:txBody>
          <a:bodyPr/>
          <a:lstStyle/>
          <a:p>
            <a:r>
              <a:rPr lang="en-US" dirty="0"/>
              <a:t>Over the last 50 years, the majority of the United States' health resources have been directed on providing medical care to those who have become ill. </a:t>
            </a:r>
            <a:endParaRPr lang="en-US" dirty="0" smtClean="0"/>
          </a:p>
          <a:p>
            <a:r>
              <a:rPr lang="en-US" dirty="0" smtClean="0"/>
              <a:t>It </a:t>
            </a:r>
            <a:r>
              <a:rPr lang="en-US" dirty="0"/>
              <a:t>has placed significantly less focus on non-medical determinants of health and illness prevention for the sake of its residents' </a:t>
            </a:r>
            <a:r>
              <a:rPr lang="en-US" dirty="0" smtClean="0"/>
              <a:t>lives</a:t>
            </a:r>
          </a:p>
          <a:p>
            <a:r>
              <a:rPr lang="en-US" dirty="0" smtClean="0"/>
              <a:t>As </a:t>
            </a:r>
            <a:r>
              <a:rPr lang="en-US" dirty="0"/>
              <a:t>a result, the United States has an infamously costly "health-care system" that does not perform as well as other affluent nations on important indicators</a:t>
            </a:r>
          </a:p>
          <a:p>
            <a:endParaRPr lang="en-US" dirty="0"/>
          </a:p>
        </p:txBody>
      </p:sp>
    </p:spTree>
    <p:extLst>
      <p:ext uri="{BB962C8B-B14F-4D97-AF65-F5344CB8AC3E}">
        <p14:creationId xmlns:p14="http://schemas.microsoft.com/office/powerpoint/2010/main" val="168974348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is in the future for public health?</a:t>
            </a:r>
          </a:p>
        </p:txBody>
      </p:sp>
      <p:sp>
        <p:nvSpPr>
          <p:cNvPr id="3" name="Content Placeholder 2"/>
          <p:cNvSpPr>
            <a:spLocks noGrp="1"/>
          </p:cNvSpPr>
          <p:nvPr>
            <p:ph sz="quarter" idx="1"/>
          </p:nvPr>
        </p:nvSpPr>
        <p:spPr/>
        <p:txBody>
          <a:bodyPr>
            <a:normAutofit/>
          </a:bodyPr>
          <a:lstStyle/>
          <a:p>
            <a:r>
              <a:rPr lang="en-US" sz="3200" dirty="0"/>
              <a:t>Public health is a thriving healthcare industry that is primarily focused with improving people's health rather than simply an individual's health. </a:t>
            </a:r>
            <a:endParaRPr lang="en-US" sz="3200" dirty="0" smtClean="0"/>
          </a:p>
          <a:p>
            <a:r>
              <a:rPr lang="en-US" sz="3200" dirty="0" smtClean="0"/>
              <a:t>The </a:t>
            </a:r>
            <a:r>
              <a:rPr lang="en-US" sz="3200" dirty="0"/>
              <a:t>health promotion sector is always evolving and improving itself in order to give up-to-date data and </a:t>
            </a:r>
            <a:r>
              <a:rPr lang="en-US" sz="3200" dirty="0" smtClean="0"/>
              <a:t>treatment</a:t>
            </a:r>
            <a:r>
              <a:rPr lang="en-US" sz="3200" dirty="0"/>
              <a:t> </a:t>
            </a:r>
            <a:r>
              <a:rPr lang="en-US" sz="3200" dirty="0" smtClean="0"/>
              <a:t>(Erwin &amp; Brownson,2017). </a:t>
            </a:r>
            <a:endParaRPr lang="en-US" sz="3200" dirty="0"/>
          </a:p>
        </p:txBody>
      </p:sp>
    </p:spTree>
    <p:extLst>
      <p:ext uri="{BB962C8B-B14F-4D97-AF65-F5344CB8AC3E}">
        <p14:creationId xmlns:p14="http://schemas.microsoft.com/office/powerpoint/2010/main" val="302497358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Summary</a:t>
            </a:r>
            <a:endParaRPr lang="en-US" dirty="0"/>
          </a:p>
        </p:txBody>
      </p:sp>
      <p:sp>
        <p:nvSpPr>
          <p:cNvPr id="3" name="Content Placeholder 2"/>
          <p:cNvSpPr>
            <a:spLocks noGrp="1"/>
          </p:cNvSpPr>
          <p:nvPr>
            <p:ph sz="quarter" idx="1"/>
          </p:nvPr>
        </p:nvSpPr>
        <p:spPr/>
        <p:txBody>
          <a:bodyPr>
            <a:normAutofit fontScale="92500"/>
          </a:bodyPr>
          <a:lstStyle/>
          <a:p>
            <a:r>
              <a:rPr lang="en-US" dirty="0"/>
              <a:t>The relationship between evidence, policy, and practice is frequently </a:t>
            </a:r>
            <a:r>
              <a:rPr lang="en-US" dirty="0" smtClean="0"/>
              <a:t>tentative</a:t>
            </a:r>
          </a:p>
          <a:p>
            <a:r>
              <a:rPr lang="en-US" dirty="0" smtClean="0"/>
              <a:t>It </a:t>
            </a:r>
            <a:r>
              <a:rPr lang="en-US" dirty="0" smtClean="0"/>
              <a:t>is </a:t>
            </a:r>
            <a:r>
              <a:rPr lang="en-US" dirty="0"/>
              <a:t>exacerbated by the fact that public health is frequently a question of political action - a willingness to risk social change in order to establish a better fit between human bodies and the environment in which they live. </a:t>
            </a:r>
            <a:endParaRPr lang="en-US" dirty="0" smtClean="0"/>
          </a:p>
          <a:p>
            <a:r>
              <a:rPr lang="en-US" dirty="0" smtClean="0"/>
              <a:t>We </a:t>
            </a:r>
            <a:r>
              <a:rPr lang="en-US" dirty="0"/>
              <a:t>studied how public health theory and practice have evolved over the last two to three centuries, as well as present and future concerns, and came to the conclusion that a rethink is needed. In these challenging economic times, public health is all too readily pushed to the back burner of the political agenda. It is considered worthy, yet it is not a political priority</a:t>
            </a:r>
            <a:r>
              <a:rPr lang="en-US" dirty="0" smtClean="0"/>
              <a:t>..</a:t>
            </a:r>
            <a:endParaRPr lang="en-US" dirty="0"/>
          </a:p>
        </p:txBody>
      </p:sp>
    </p:spTree>
    <p:extLst>
      <p:ext uri="{BB962C8B-B14F-4D97-AF65-F5344CB8AC3E}">
        <p14:creationId xmlns:p14="http://schemas.microsoft.com/office/powerpoint/2010/main" val="299852306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a:t>
            </a:r>
            <a:endParaRPr lang="en-US" dirty="0"/>
          </a:p>
        </p:txBody>
      </p:sp>
      <p:sp>
        <p:nvSpPr>
          <p:cNvPr id="3" name="Content Placeholder 2"/>
          <p:cNvSpPr>
            <a:spLocks noGrp="1"/>
          </p:cNvSpPr>
          <p:nvPr>
            <p:ph sz="quarter" idx="1"/>
          </p:nvPr>
        </p:nvSpPr>
        <p:spPr/>
        <p:txBody>
          <a:bodyPr>
            <a:normAutofit/>
          </a:bodyPr>
          <a:lstStyle/>
          <a:p>
            <a:r>
              <a:rPr lang="en-US" sz="2800" dirty="0"/>
              <a:t>It should be highlighted that the public health system, as defined above in terms of national, state, and local contexts, is not always that static. </a:t>
            </a:r>
            <a:endParaRPr lang="en-US" sz="2800" dirty="0" smtClean="0"/>
          </a:p>
          <a:p>
            <a:r>
              <a:rPr lang="en-US" sz="2800" dirty="0" smtClean="0"/>
              <a:t>There </a:t>
            </a:r>
            <a:r>
              <a:rPr lang="en-US" sz="2800" dirty="0"/>
              <a:t>are several routes for information and coordinated action across national, state, and local levels in both the public and private sectors, as well as information exchange and coordination among health authorities, other agencies, and commercial players. </a:t>
            </a:r>
          </a:p>
        </p:txBody>
      </p:sp>
    </p:spTree>
    <p:extLst>
      <p:ext uri="{BB962C8B-B14F-4D97-AF65-F5344CB8AC3E}">
        <p14:creationId xmlns:p14="http://schemas.microsoft.com/office/powerpoint/2010/main" val="274313603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 </a:t>
            </a:r>
            <a:endParaRPr lang="en-US" dirty="0"/>
          </a:p>
        </p:txBody>
      </p:sp>
      <p:sp>
        <p:nvSpPr>
          <p:cNvPr id="3" name="Content Placeholder 2"/>
          <p:cNvSpPr>
            <a:spLocks noGrp="1"/>
          </p:cNvSpPr>
          <p:nvPr>
            <p:ph sz="quarter" idx="1"/>
          </p:nvPr>
        </p:nvSpPr>
        <p:spPr/>
        <p:txBody>
          <a:bodyPr/>
          <a:lstStyle/>
          <a:p>
            <a:r>
              <a:rPr lang="en-US" dirty="0"/>
              <a:t>Bar-Yam, Y. (2006). Improving the effectiveness of health care and public health: a multiscale complex systems analysis. </a:t>
            </a:r>
            <a:r>
              <a:rPr lang="en-US" i="1" dirty="0"/>
              <a:t>American Journal of Public Health</a:t>
            </a:r>
            <a:r>
              <a:rPr lang="en-US" dirty="0"/>
              <a:t>, </a:t>
            </a:r>
            <a:r>
              <a:rPr lang="en-US" i="1" dirty="0"/>
              <a:t>96</a:t>
            </a:r>
            <a:r>
              <a:rPr lang="en-US" dirty="0"/>
              <a:t>(3), 459-466</a:t>
            </a:r>
            <a:r>
              <a:rPr lang="en-US" dirty="0" smtClean="0"/>
              <a:t>.</a:t>
            </a:r>
          </a:p>
          <a:p>
            <a:r>
              <a:rPr lang="en-US" dirty="0"/>
              <a:t>Erwin, P. C., &amp; </a:t>
            </a:r>
            <a:r>
              <a:rPr lang="en-US" dirty="0" err="1"/>
              <a:t>Brownson</a:t>
            </a:r>
            <a:r>
              <a:rPr lang="en-US" dirty="0"/>
              <a:t>, R. C. (2017). The public health practitioner of the future. </a:t>
            </a:r>
            <a:r>
              <a:rPr lang="en-US" i="1" dirty="0"/>
              <a:t>American journal of public health</a:t>
            </a:r>
            <a:r>
              <a:rPr lang="en-US" dirty="0"/>
              <a:t>, </a:t>
            </a:r>
            <a:r>
              <a:rPr lang="en-US" i="1" dirty="0"/>
              <a:t>107</a:t>
            </a:r>
            <a:r>
              <a:rPr lang="en-US" dirty="0"/>
              <a:t>(8), 1227-1232.</a:t>
            </a:r>
          </a:p>
        </p:txBody>
      </p:sp>
    </p:spTree>
    <p:extLst>
      <p:ext uri="{BB962C8B-B14F-4D97-AF65-F5344CB8AC3E}">
        <p14:creationId xmlns:p14="http://schemas.microsoft.com/office/powerpoint/2010/main" val="20498801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a:t>
            </a:r>
            <a:endParaRPr lang="en-US" dirty="0"/>
          </a:p>
        </p:txBody>
      </p:sp>
      <p:sp>
        <p:nvSpPr>
          <p:cNvPr id="3" name="Content Placeholder 2"/>
          <p:cNvSpPr>
            <a:spLocks noGrp="1"/>
          </p:cNvSpPr>
          <p:nvPr>
            <p:ph sz="quarter" idx="1"/>
          </p:nvPr>
        </p:nvSpPr>
        <p:spPr/>
        <p:txBody>
          <a:bodyPr>
            <a:normAutofit/>
          </a:bodyPr>
          <a:lstStyle/>
          <a:p>
            <a:r>
              <a:rPr lang="en-US" sz="3200" dirty="0" smtClean="0"/>
              <a:t>I will provide </a:t>
            </a:r>
            <a:r>
              <a:rPr lang="en-US" sz="3200" dirty="0"/>
              <a:t>an overview of public health by defining the term, outlining its history and evolution, delving into a major outcome in the form of vaccinations, and concluding with predictions for the future. </a:t>
            </a:r>
            <a:endParaRPr lang="en-US" sz="3200" dirty="0" smtClean="0"/>
          </a:p>
          <a:p>
            <a:r>
              <a:rPr lang="en-US" sz="3200" dirty="0" smtClean="0"/>
              <a:t>The </a:t>
            </a:r>
            <a:r>
              <a:rPr lang="en-US" sz="3200" dirty="0"/>
              <a:t>article will highlight the interaction between people and groups, as well as how Public Health is more focused on the group, despite the fact that Public Health affects each person. </a:t>
            </a:r>
            <a:endParaRPr lang="en-US" sz="3200" dirty="0" smtClean="0"/>
          </a:p>
        </p:txBody>
      </p:sp>
    </p:spTree>
    <p:extLst>
      <p:ext uri="{BB962C8B-B14F-4D97-AF65-F5344CB8AC3E}">
        <p14:creationId xmlns:p14="http://schemas.microsoft.com/office/powerpoint/2010/main" val="22105523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 Cont..</a:t>
            </a:r>
            <a:endParaRPr lang="en-US" dirty="0"/>
          </a:p>
        </p:txBody>
      </p:sp>
      <p:sp>
        <p:nvSpPr>
          <p:cNvPr id="3" name="Content Placeholder 2"/>
          <p:cNvSpPr>
            <a:spLocks noGrp="1"/>
          </p:cNvSpPr>
          <p:nvPr>
            <p:ph sz="quarter" idx="1"/>
          </p:nvPr>
        </p:nvSpPr>
        <p:spPr/>
        <p:txBody>
          <a:bodyPr>
            <a:noAutofit/>
          </a:bodyPr>
          <a:lstStyle/>
          <a:p>
            <a:r>
              <a:rPr lang="en-US" sz="3200" dirty="0"/>
              <a:t>The article will trace the history and growth of public health via the use of examples drawn from specific points in time. </a:t>
            </a:r>
            <a:endParaRPr lang="en-US" sz="3200" dirty="0" smtClean="0"/>
          </a:p>
          <a:p>
            <a:r>
              <a:rPr lang="en-US" sz="3200" dirty="0" smtClean="0"/>
              <a:t>Links </a:t>
            </a:r>
            <a:r>
              <a:rPr lang="en-US" sz="3200" dirty="0"/>
              <a:t>dating back to prehistoric times will reveal evidence of Public Health before it was formally recognized as a discipline. </a:t>
            </a:r>
            <a:endParaRPr lang="en-US" sz="3200" dirty="0" smtClean="0"/>
          </a:p>
          <a:p>
            <a:r>
              <a:rPr lang="en-US" sz="3200" dirty="0" smtClean="0"/>
              <a:t>The </a:t>
            </a:r>
            <a:r>
              <a:rPr lang="en-US" sz="3200" dirty="0"/>
              <a:t>ever-evolving technology, usage, and distribution of vaccinations is a beneficial effect of public health. Vaccine facts and discussions will demonstrate the benefits as well as the ongoing work to be done.</a:t>
            </a:r>
          </a:p>
          <a:p>
            <a:endParaRPr lang="en-US" sz="3200" dirty="0"/>
          </a:p>
        </p:txBody>
      </p:sp>
    </p:spTree>
    <p:extLst>
      <p:ext uri="{BB962C8B-B14F-4D97-AF65-F5344CB8AC3E}">
        <p14:creationId xmlns:p14="http://schemas.microsoft.com/office/powerpoint/2010/main" val="24537319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Historical context of public health </a:t>
            </a:r>
          </a:p>
        </p:txBody>
      </p:sp>
      <p:sp>
        <p:nvSpPr>
          <p:cNvPr id="3" name="Content Placeholder 2"/>
          <p:cNvSpPr>
            <a:spLocks noGrp="1"/>
          </p:cNvSpPr>
          <p:nvPr>
            <p:ph sz="quarter" idx="1"/>
          </p:nvPr>
        </p:nvSpPr>
        <p:spPr/>
        <p:txBody>
          <a:bodyPr>
            <a:normAutofit/>
          </a:bodyPr>
          <a:lstStyle/>
          <a:p>
            <a:r>
              <a:rPr lang="en-US" sz="3600" dirty="0"/>
              <a:t>Numerous documented concepts, experimentation, the development of fundamental sciences, invention, and the research of illness transmission have all contributed to the historical backdrop of universal </a:t>
            </a:r>
            <a:r>
              <a:rPr lang="en-US" sz="3600" dirty="0" smtClean="0"/>
              <a:t>health . </a:t>
            </a:r>
            <a:endParaRPr lang="en-US" sz="3600" dirty="0" smtClean="0"/>
          </a:p>
        </p:txBody>
      </p:sp>
    </p:spTree>
    <p:extLst>
      <p:ext uri="{BB962C8B-B14F-4D97-AF65-F5344CB8AC3E}">
        <p14:creationId xmlns:p14="http://schemas.microsoft.com/office/powerpoint/2010/main" val="33249250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Historical context of public health </a:t>
            </a:r>
            <a:r>
              <a:rPr lang="en-US" dirty="0" smtClean="0"/>
              <a:t>Cont..</a:t>
            </a:r>
            <a:endParaRPr lang="en-US" dirty="0"/>
          </a:p>
        </p:txBody>
      </p:sp>
      <p:sp>
        <p:nvSpPr>
          <p:cNvPr id="3" name="Content Placeholder 2"/>
          <p:cNvSpPr>
            <a:spLocks noGrp="1"/>
          </p:cNvSpPr>
          <p:nvPr>
            <p:ph sz="quarter" idx="1"/>
          </p:nvPr>
        </p:nvSpPr>
        <p:spPr/>
        <p:txBody>
          <a:bodyPr>
            <a:normAutofit/>
          </a:bodyPr>
          <a:lstStyle/>
          <a:p>
            <a:r>
              <a:rPr lang="en-US" sz="3200" dirty="0"/>
              <a:t>James Lind's clinical trial of various dietary medicines for British mariners with scurvy in 1756 and Edward Jenner's 1796 discovery that cowpox inoculation prevents smallpox have advanced applications, </a:t>
            </a:r>
            <a:endParaRPr lang="en-US" sz="3200" dirty="0" smtClean="0"/>
          </a:p>
          <a:p>
            <a:r>
              <a:rPr lang="en-US" sz="3200" dirty="0" smtClean="0"/>
              <a:t>This is similar with  </a:t>
            </a:r>
            <a:r>
              <a:rPr lang="en-US" sz="3200" dirty="0"/>
              <a:t>sustenance and vaccination science and practices </a:t>
            </a:r>
            <a:r>
              <a:rPr lang="en-US" sz="3200" dirty="0" smtClean="0"/>
              <a:t>which have </a:t>
            </a:r>
            <a:r>
              <a:rPr lang="en-US" sz="3200" dirty="0"/>
              <a:t>significant impacts on health  among populaces in both developing and developed nations (Bar-Yam,2006). </a:t>
            </a:r>
          </a:p>
          <a:p>
            <a:endParaRPr lang="en-US" sz="3200" dirty="0"/>
          </a:p>
        </p:txBody>
      </p:sp>
    </p:spTree>
    <p:extLst>
      <p:ext uri="{BB962C8B-B14F-4D97-AF65-F5344CB8AC3E}">
        <p14:creationId xmlns:p14="http://schemas.microsoft.com/office/powerpoint/2010/main" val="39159592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Key concepts of what public health means to you</a:t>
            </a:r>
          </a:p>
        </p:txBody>
      </p:sp>
      <p:sp>
        <p:nvSpPr>
          <p:cNvPr id="3" name="Content Placeholder 2"/>
          <p:cNvSpPr>
            <a:spLocks noGrp="1"/>
          </p:cNvSpPr>
          <p:nvPr>
            <p:ph sz="half" idx="1"/>
          </p:nvPr>
        </p:nvSpPr>
        <p:spPr/>
        <p:txBody>
          <a:bodyPr>
            <a:normAutofit fontScale="92500" lnSpcReduction="10000"/>
          </a:bodyPr>
          <a:lstStyle/>
          <a:p>
            <a:r>
              <a:rPr lang="en-US" sz="2800" dirty="0"/>
              <a:t>When I think about public health, the first thing that comes to me is how essential my role is. </a:t>
            </a:r>
            <a:endParaRPr lang="en-US" sz="2800" dirty="0" smtClean="0"/>
          </a:p>
          <a:p>
            <a:r>
              <a:rPr lang="en-US" sz="2800" dirty="0" smtClean="0"/>
              <a:t>You </a:t>
            </a:r>
            <a:r>
              <a:rPr lang="en-US" sz="2800" dirty="0"/>
              <a:t>may believe that your role is unimportant, but there is no "me" on the "team</a:t>
            </a:r>
            <a:r>
              <a:rPr lang="en-US" sz="2800" dirty="0" smtClean="0"/>
              <a:t>.“</a:t>
            </a:r>
          </a:p>
        </p:txBody>
      </p:sp>
      <p:sp>
        <p:nvSpPr>
          <p:cNvPr id="4" name="Content Placeholder 3"/>
          <p:cNvSpPr>
            <a:spLocks noGrp="1"/>
          </p:cNvSpPr>
          <p:nvPr>
            <p:ph sz="half" idx="2"/>
          </p:nvPr>
        </p:nvSpPr>
        <p:spPr/>
        <p:txBody>
          <a:bodyPr>
            <a:normAutofit fontScale="92500" lnSpcReduction="10000"/>
          </a:bodyPr>
          <a:lstStyle/>
          <a:p>
            <a:r>
              <a:rPr lang="en-US" dirty="0"/>
              <a:t> </a:t>
            </a:r>
            <a:r>
              <a:rPr lang="en-US" sz="2800" dirty="0"/>
              <a:t>Everyone in the community contributes to public health, whether they are a restaurant, a public policymaker, a store clerk, or a healthcare professional (Bar-Yam,2006). </a:t>
            </a:r>
          </a:p>
          <a:p>
            <a:r>
              <a:rPr lang="en-US" sz="2800" dirty="0"/>
              <a:t>Public health should prioritize enhancing community members' quality of life by preventing and treating not just physical health issues, but also mental health issues..</a:t>
            </a:r>
          </a:p>
          <a:p>
            <a:endParaRPr lang="en-US" dirty="0"/>
          </a:p>
        </p:txBody>
      </p:sp>
    </p:spTree>
    <p:extLst>
      <p:ext uri="{BB962C8B-B14F-4D97-AF65-F5344CB8AC3E}">
        <p14:creationId xmlns:p14="http://schemas.microsoft.com/office/powerpoint/2010/main" val="35018210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public health </a:t>
            </a:r>
          </a:p>
        </p:txBody>
      </p:sp>
      <p:sp>
        <p:nvSpPr>
          <p:cNvPr id="3" name="Content Placeholder 2"/>
          <p:cNvSpPr>
            <a:spLocks noGrp="1"/>
          </p:cNvSpPr>
          <p:nvPr>
            <p:ph sz="quarter" idx="1"/>
          </p:nvPr>
        </p:nvSpPr>
        <p:spPr/>
        <p:txBody>
          <a:bodyPr>
            <a:normAutofit/>
          </a:bodyPr>
          <a:lstStyle/>
          <a:p>
            <a:r>
              <a:rPr lang="en-US" dirty="0"/>
              <a:t>Public health is described as the science of ensuring community safety and enhancing community health via education, policy development, and disease and injury prevention research. </a:t>
            </a:r>
            <a:endParaRPr lang="en-US" dirty="0" smtClean="0"/>
          </a:p>
          <a:p>
            <a:r>
              <a:rPr lang="en-US" dirty="0" smtClean="0"/>
              <a:t>Educating </a:t>
            </a:r>
            <a:r>
              <a:rPr lang="en-US" dirty="0"/>
              <a:t>the public </a:t>
            </a:r>
            <a:r>
              <a:rPr lang="en-US" dirty="0" smtClean="0"/>
              <a:t>about :</a:t>
            </a:r>
          </a:p>
          <a:p>
            <a:pPr lvl="1"/>
            <a:r>
              <a:rPr lang="en-US" dirty="0" smtClean="0"/>
              <a:t> </a:t>
            </a:r>
            <a:r>
              <a:rPr lang="en-US" dirty="0"/>
              <a:t>healthier </a:t>
            </a:r>
            <a:r>
              <a:rPr lang="en-US" dirty="0" smtClean="0"/>
              <a:t>choices</a:t>
            </a:r>
          </a:p>
          <a:p>
            <a:pPr lvl="1"/>
            <a:r>
              <a:rPr lang="en-US" dirty="0" smtClean="0"/>
              <a:t>promoting </a:t>
            </a:r>
            <a:r>
              <a:rPr lang="en-US" dirty="0"/>
              <a:t>physical activity and </a:t>
            </a:r>
            <a:r>
              <a:rPr lang="en-US" dirty="0" smtClean="0"/>
              <a:t>fitness</a:t>
            </a:r>
          </a:p>
          <a:p>
            <a:pPr lvl="1"/>
            <a:r>
              <a:rPr lang="en-US" dirty="0" smtClean="0"/>
              <a:t> </a:t>
            </a:r>
            <a:r>
              <a:rPr lang="en-US" dirty="0"/>
              <a:t>preventing disease outbreaks and the spread of infectious </a:t>
            </a:r>
            <a:r>
              <a:rPr lang="en-US" dirty="0" smtClean="0"/>
              <a:t>diseases,</a:t>
            </a:r>
          </a:p>
          <a:p>
            <a:pPr lvl="1"/>
            <a:r>
              <a:rPr lang="en-US" dirty="0" smtClean="0"/>
              <a:t>ensuring </a:t>
            </a:r>
            <a:r>
              <a:rPr lang="en-US" dirty="0"/>
              <a:t>safe food and water in communities, preparing for </a:t>
            </a:r>
            <a:r>
              <a:rPr lang="en-US" dirty="0" smtClean="0"/>
              <a:t>emergencies,</a:t>
            </a:r>
          </a:p>
          <a:p>
            <a:pPr lvl="1"/>
            <a:r>
              <a:rPr lang="en-US" dirty="0" smtClean="0"/>
              <a:t>preventing </a:t>
            </a:r>
            <a:r>
              <a:rPr lang="en-US" dirty="0" err="1" smtClean="0"/>
              <a:t>injuryand</a:t>
            </a:r>
            <a:r>
              <a:rPr lang="en-US" dirty="0" smtClean="0"/>
              <a:t>,</a:t>
            </a:r>
          </a:p>
          <a:p>
            <a:pPr lvl="1"/>
            <a:r>
              <a:rPr lang="en-US" dirty="0" smtClean="0"/>
              <a:t>fluoridating </a:t>
            </a:r>
            <a:r>
              <a:rPr lang="en-US" dirty="0"/>
              <a:t>water are all examples of public health </a:t>
            </a:r>
            <a:r>
              <a:rPr lang="en-US" dirty="0" smtClean="0"/>
              <a:t>efforts</a:t>
            </a:r>
            <a:r>
              <a:rPr lang="en-US" dirty="0"/>
              <a:t> </a:t>
            </a:r>
            <a:r>
              <a:rPr lang="en-US" dirty="0" smtClean="0"/>
              <a:t>(Bar-Yam,2006). </a:t>
            </a:r>
            <a:endParaRPr lang="en-US" dirty="0"/>
          </a:p>
        </p:txBody>
      </p:sp>
    </p:spTree>
    <p:extLst>
      <p:ext uri="{BB962C8B-B14F-4D97-AF65-F5344CB8AC3E}">
        <p14:creationId xmlns:p14="http://schemas.microsoft.com/office/powerpoint/2010/main" val="8874579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a:t>
            </a:r>
            <a:r>
              <a:rPr lang="en-US" dirty="0" smtClean="0"/>
              <a:t>hat is public health cont..</a:t>
            </a:r>
            <a:endParaRPr lang="en-US" dirty="0"/>
          </a:p>
        </p:txBody>
      </p:sp>
      <p:sp>
        <p:nvSpPr>
          <p:cNvPr id="3" name="Content Placeholder 2"/>
          <p:cNvSpPr>
            <a:spLocks noGrp="1"/>
          </p:cNvSpPr>
          <p:nvPr>
            <p:ph sz="quarter" idx="1"/>
          </p:nvPr>
        </p:nvSpPr>
        <p:spPr/>
        <p:txBody>
          <a:bodyPr>
            <a:normAutofit/>
          </a:bodyPr>
          <a:lstStyle/>
          <a:p>
            <a:r>
              <a:rPr lang="en-US" sz="3600" dirty="0"/>
              <a:t>Public health has had a major role in increasing life expectancy and lowering newborn and child mortality globally. In recent years, public health has made significant gains in improving community health. </a:t>
            </a:r>
          </a:p>
          <a:p>
            <a:endParaRPr lang="en-US" sz="3600" dirty="0"/>
          </a:p>
        </p:txBody>
      </p:sp>
    </p:spTree>
    <p:extLst>
      <p:ext uri="{BB962C8B-B14F-4D97-AF65-F5344CB8AC3E}">
        <p14:creationId xmlns:p14="http://schemas.microsoft.com/office/powerpoint/2010/main" val="413850201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
            </a:r>
            <a:br>
              <a:rPr lang="en-US" dirty="0" smtClean="0"/>
            </a:br>
            <a:r>
              <a:rPr lang="en-US" dirty="0"/>
              <a:t/>
            </a:r>
            <a:br>
              <a:rPr lang="en-US" dirty="0"/>
            </a:br>
            <a:r>
              <a:rPr lang="en-US" dirty="0" smtClean="0"/>
              <a:t/>
            </a:r>
            <a:br>
              <a:rPr lang="en-US" dirty="0" smtClean="0"/>
            </a:br>
            <a:r>
              <a:rPr lang="en-US" dirty="0"/>
              <a:t/>
            </a:r>
            <a:br>
              <a:rPr lang="en-US" dirty="0"/>
            </a:br>
            <a:r>
              <a:rPr lang="en-US" dirty="0"/>
              <a:t/>
            </a:r>
            <a:br>
              <a:rPr lang="en-US" dirty="0"/>
            </a:br>
            <a:r>
              <a:rPr lang="en-US" dirty="0" smtClean="0"/>
              <a:t/>
            </a:r>
            <a:br>
              <a:rPr lang="en-US" dirty="0" smtClean="0"/>
            </a:br>
            <a:r>
              <a:rPr lang="en-US" dirty="0"/>
              <a:t/>
            </a:r>
            <a:br>
              <a:rPr lang="en-US" dirty="0"/>
            </a:br>
            <a:r>
              <a:rPr lang="en-US" dirty="0"/>
              <a:t>Current challenges of public health in the U.S</a:t>
            </a:r>
            <a:endParaRPr lang="en-US" dirty="0"/>
          </a:p>
        </p:txBody>
      </p:sp>
      <p:sp>
        <p:nvSpPr>
          <p:cNvPr id="3" name="Content Placeholder 2"/>
          <p:cNvSpPr>
            <a:spLocks noGrp="1"/>
          </p:cNvSpPr>
          <p:nvPr>
            <p:ph sz="quarter" idx="1"/>
          </p:nvPr>
        </p:nvSpPr>
        <p:spPr/>
        <p:txBody>
          <a:bodyPr>
            <a:normAutofit/>
          </a:bodyPr>
          <a:lstStyle/>
          <a:p>
            <a:r>
              <a:rPr lang="en-US" dirty="0"/>
              <a:t>According to the World Health Organization, health is "a condition of complete physical, mental, and social </a:t>
            </a:r>
            <a:r>
              <a:rPr lang="en-US" dirty="0" smtClean="0"/>
              <a:t>health , </a:t>
            </a:r>
            <a:r>
              <a:rPr lang="en-US" dirty="0"/>
              <a:t>rather than only the absence of sickness and disability." </a:t>
            </a:r>
            <a:endParaRPr lang="en-US" dirty="0" smtClean="0"/>
          </a:p>
          <a:p>
            <a:r>
              <a:rPr lang="en-US" dirty="0" smtClean="0"/>
              <a:t>Given </a:t>
            </a:r>
            <a:r>
              <a:rPr lang="en-US" dirty="0"/>
              <a:t>the plethora of complicated problems afflicting the U.S. health-care system, many Americans believe the World Health Organization's concept of real health is </a:t>
            </a:r>
            <a:r>
              <a:rPr lang="en-US" dirty="0" smtClean="0"/>
              <a:t>unreachable</a:t>
            </a:r>
            <a:r>
              <a:rPr lang="en-US" dirty="0"/>
              <a:t> (Erwin &amp; Brownson,2017).</a:t>
            </a:r>
            <a:r>
              <a:rPr lang="en-US" dirty="0" smtClean="0"/>
              <a:t>. </a:t>
            </a:r>
            <a:endParaRPr lang="en-US" dirty="0" smtClean="0"/>
          </a:p>
        </p:txBody>
      </p:sp>
    </p:spTree>
    <p:extLst>
      <p:ext uri="{BB962C8B-B14F-4D97-AF65-F5344CB8AC3E}">
        <p14:creationId xmlns:p14="http://schemas.microsoft.com/office/powerpoint/2010/main" val="2710432446"/>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c">
  <a:themeElements>
    <a:clrScheme name="Composite">
      <a:dk1>
        <a:sysClr val="windowText" lastClr="000000"/>
      </a:dk1>
      <a:lt1>
        <a:sysClr val="window" lastClr="FFFFFF"/>
      </a:lt1>
      <a:dk2>
        <a:srgbClr val="5B6973"/>
      </a:dk2>
      <a:lt2>
        <a:srgbClr val="E7ECED"/>
      </a:lt2>
      <a:accent1>
        <a:srgbClr val="98C723"/>
      </a:accent1>
      <a:accent2>
        <a:srgbClr val="59B0B9"/>
      </a:accent2>
      <a:accent3>
        <a:srgbClr val="DEAE00"/>
      </a:accent3>
      <a:accent4>
        <a:srgbClr val="B77BB4"/>
      </a:accent4>
      <a:accent5>
        <a:srgbClr val="E0773C"/>
      </a:accent5>
      <a:accent6>
        <a:srgbClr val="A98D63"/>
      </a:accent6>
      <a:hlink>
        <a:srgbClr val="26CBEC"/>
      </a:hlink>
      <a:folHlink>
        <a:srgbClr val="598C8C"/>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Urban</Template>
  <TotalTime>143</TotalTime>
  <Words>1408</Words>
  <Application>Microsoft Office PowerPoint</Application>
  <PresentationFormat>Custom</PresentationFormat>
  <Paragraphs>69</Paragraphs>
  <Slides>14</Slides>
  <Notes>8</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Civic</vt:lpstr>
      <vt:lpstr>Students Name </vt:lpstr>
      <vt:lpstr>Introduction</vt:lpstr>
      <vt:lpstr>Intro Cont..</vt:lpstr>
      <vt:lpstr>Historical context of public health </vt:lpstr>
      <vt:lpstr>Historical context of public health Cont..</vt:lpstr>
      <vt:lpstr>Key concepts of what public health means to you</vt:lpstr>
      <vt:lpstr>What public health </vt:lpstr>
      <vt:lpstr>What is public health cont..</vt:lpstr>
      <vt:lpstr>       Current challenges of public health in the U.S</vt:lpstr>
      <vt:lpstr>Challenges Cont.…</vt:lpstr>
      <vt:lpstr>What is in the future for public health?</vt:lpstr>
      <vt:lpstr>Summary</vt:lpstr>
      <vt:lpstr>Conclusion</vt:lpstr>
      <vt:lpstr>References </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Students Name</dc:title>
  <dc:creator>mundu waingo</dc:creator>
  <cp:lastModifiedBy>Ances Ilich</cp:lastModifiedBy>
  <cp:revision>20</cp:revision>
  <dcterms:created xsi:type="dcterms:W3CDTF">2021-12-07T22:45:43Z</dcterms:created>
  <dcterms:modified xsi:type="dcterms:W3CDTF">2021-12-08T01:17:32Z</dcterms:modified>
</cp:coreProperties>
</file>